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37"/>
  </p:notesMasterIdLst>
  <p:sldIdLst>
    <p:sldId id="258" r:id="rId2"/>
    <p:sldId id="266" r:id="rId3"/>
    <p:sldId id="287" r:id="rId4"/>
    <p:sldId id="288" r:id="rId5"/>
    <p:sldId id="290" r:id="rId6"/>
    <p:sldId id="289" r:id="rId7"/>
    <p:sldId id="291" r:id="rId8"/>
    <p:sldId id="292" r:id="rId9"/>
    <p:sldId id="293" r:id="rId10"/>
    <p:sldId id="294" r:id="rId11"/>
    <p:sldId id="295" r:id="rId12"/>
    <p:sldId id="296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297" r:id="rId21"/>
    <p:sldId id="298" r:id="rId22"/>
    <p:sldId id="299" r:id="rId23"/>
    <p:sldId id="300" r:id="rId24"/>
    <p:sldId id="308" r:id="rId25"/>
    <p:sldId id="309" r:id="rId26"/>
    <p:sldId id="310" r:id="rId27"/>
    <p:sldId id="311" r:id="rId28"/>
    <p:sldId id="313" r:id="rId29"/>
    <p:sldId id="314" r:id="rId30"/>
    <p:sldId id="315" r:id="rId31"/>
    <p:sldId id="316" r:id="rId32"/>
    <p:sldId id="318" r:id="rId33"/>
    <p:sldId id="317" r:id="rId34"/>
    <p:sldId id="319" r:id="rId35"/>
    <p:sldId id="264" r:id="rId36"/>
  </p:sldIdLst>
  <p:sldSz cx="12192000" cy="6858000"/>
  <p:notesSz cx="6858000" cy="9144000"/>
  <p:embeddedFontLst>
    <p:embeddedFont>
      <p:font typeface="Montserrat" panose="00000500000000000000" pitchFamily="2" charset="-52"/>
      <p:regular r:id="rId38"/>
      <p:bold r:id="rId39"/>
      <p:italic r:id="rId40"/>
      <p:boldItalic r:id="rId4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7530" autoAdjust="0"/>
  </p:normalViewPr>
  <p:slideViewPr>
    <p:cSldViewPr snapToGrid="0" showGuides="1">
      <p:cViewPr varScale="1">
        <p:scale>
          <a:sx n="98" d="100"/>
          <a:sy n="98" d="100"/>
        </p:scale>
        <p:origin x="139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47551-394B-451F-AE92-D2757B0A81B5}" type="datetimeFigureOut">
              <a:rPr lang="ru-RU" smtClean="0"/>
              <a:t>30.03.2024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EF530-4A13-48D4-9A1A-20DA9FA46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74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hyperlink" Target="https://jalammar.github.io/visualizing-neural-machine-translation-mechanics-of-seq2seq-models-with-atten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azemnejad.com/blog/transformer_architecture_positional_encoding/" TargetMode="External"/><Relationship Id="rId4" Type="http://schemas.openxmlformats.org/officeDocument/2006/relationships/hyperlink" Target="https://habr.com/ru/articles/486358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2567225"/>
            <a:ext cx="5704419" cy="830997"/>
          </a:xfrm>
        </p:spPr>
        <p:txBody>
          <a:bodyPr/>
          <a:lstStyle/>
          <a:p>
            <a:r>
              <a:rPr lang="ru-RU" dirty="0">
                <a:latin typeface="Montserrat" panose="020B0604020202020204" charset="-52"/>
              </a:rPr>
              <a:t>Егоров Алексей, Хасанова </a:t>
            </a:r>
            <a:r>
              <a:rPr lang="ru-RU" dirty="0" err="1">
                <a:latin typeface="Montserrat" panose="020B0604020202020204" charset="-52"/>
              </a:rPr>
              <a:t>Аделя</a:t>
            </a:r>
            <a:endParaRPr lang="ru-RU" dirty="0">
              <a:latin typeface="Montserrat" panose="020B0604020202020204" charset="-52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3" y="3198167"/>
            <a:ext cx="8155789" cy="1200329"/>
          </a:xfrm>
        </p:spPr>
        <p:txBody>
          <a:bodyPr/>
          <a:lstStyle/>
          <a:p>
            <a:r>
              <a:rPr lang="ru-RU" dirty="0"/>
              <a:t>Трансформеры и механизм внимания</a:t>
            </a:r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ru-RU" dirty="0" err="1"/>
              <a:t>самовнимание</a:t>
            </a:r>
            <a:r>
              <a:rPr lang="ru-RU" dirty="0"/>
              <a:t>?</a:t>
            </a:r>
          </a:p>
        </p:txBody>
      </p:sp>
      <p:pic>
        <p:nvPicPr>
          <p:cNvPr id="6146" name="Picture 2" descr="self-attention-output">
            <a:extLst>
              <a:ext uri="{FF2B5EF4-FFF2-40B4-BE49-F238E27FC236}">
                <a16:creationId xmlns:a16="http://schemas.microsoft.com/office/drawing/2014/main" id="{7BAF917D-9A0C-3E06-3451-3E5D521C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40" y="1170170"/>
            <a:ext cx="5805628" cy="551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71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Матричная операция</a:t>
            </a:r>
          </a:p>
        </p:txBody>
      </p:sp>
      <p:pic>
        <p:nvPicPr>
          <p:cNvPr id="7170" name="Picture 2" descr="self-attention-matrix-calculation">
            <a:extLst>
              <a:ext uri="{FF2B5EF4-FFF2-40B4-BE49-F238E27FC236}">
                <a16:creationId xmlns:a16="http://schemas.microsoft.com/office/drawing/2014/main" id="{F6458700-E774-D206-56B0-5FD94CFC8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43" y="1361501"/>
            <a:ext cx="4592570" cy="520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98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</a:p>
        </p:txBody>
      </p:sp>
      <p:pic>
        <p:nvPicPr>
          <p:cNvPr id="8194" name="Picture 2" descr="self-attention-matrix-calculation-2">
            <a:extLst>
              <a:ext uri="{FF2B5EF4-FFF2-40B4-BE49-F238E27FC236}">
                <a16:creationId xmlns:a16="http://schemas.microsoft.com/office/drawing/2014/main" id="{35E57EF7-B570-B211-38F1-35FF6E07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1766888"/>
            <a:ext cx="85058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01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 параллельно?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AE0D13-6475-50B2-D1E7-8F2838BD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87" y="4738179"/>
            <a:ext cx="39338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75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 параллельно?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1EA877-EF12-D753-9D79-5ACEB75A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39" y="4463046"/>
            <a:ext cx="35433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6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 параллельно?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03A1D5-1F4D-4C0E-EAC7-6C029555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60" y="4378844"/>
            <a:ext cx="34194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2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 параллельно?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0F0345-C8F2-399D-7133-F1359DD4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15" y="3052527"/>
            <a:ext cx="34004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5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 параллельно?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16744F-7BAE-DB4F-477D-0C442F7F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186" y="2973720"/>
            <a:ext cx="3407451" cy="32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3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 параллельно?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EA55F9-74DA-F9F4-DDBE-570C1B41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320" y="3017083"/>
            <a:ext cx="34575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56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 параллельно?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5BF656-145C-56EA-67C2-202F4CEB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62" y="2646622"/>
            <a:ext cx="3343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8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классический </a:t>
            </a:r>
            <a:r>
              <a:rPr lang="en-US" dirty="0"/>
              <a:t>RNN seq-2-seq</a:t>
            </a:r>
            <a:endParaRPr lang="ru-RU" dirty="0"/>
          </a:p>
        </p:txBody>
      </p:sp>
      <p:pic>
        <p:nvPicPr>
          <p:cNvPr id="3" name="seq2seq_5">
            <a:hlinkClick r:id="" action="ppaction://media"/>
            <a:extLst>
              <a:ext uri="{FF2B5EF4-FFF2-40B4-BE49-F238E27FC236}">
                <a16:creationId xmlns:a16="http://schemas.microsoft.com/office/drawing/2014/main" id="{51711C6B-ED49-3581-F5F0-BFEA0A570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177" y="1631898"/>
            <a:ext cx="10538422" cy="4507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F5301-B04D-A39B-AB1B-EE2FEF554BF3}"/>
              </a:ext>
            </a:extLst>
          </p:cNvPr>
          <p:cNvSpPr txBox="1"/>
          <p:nvPr/>
        </p:nvSpPr>
        <p:spPr>
          <a:xfrm>
            <a:off x="5987388" y="5998866"/>
            <a:ext cx="609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https://jalammar.github.io/visualizing-neural-machine-translation-mechanics-of-seq2seq-models-with-attention/</a:t>
            </a:r>
          </a:p>
        </p:txBody>
      </p:sp>
    </p:spTree>
    <p:extLst>
      <p:ext uri="{BB962C8B-B14F-4D97-AF65-F5344CB8AC3E}">
        <p14:creationId xmlns:p14="http://schemas.microsoft.com/office/powerpoint/2010/main" val="47042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Многоголовое внимание</a:t>
            </a:r>
          </a:p>
        </p:txBody>
      </p:sp>
      <p:pic>
        <p:nvPicPr>
          <p:cNvPr id="9218" name="Picture 2" descr="transformer_attention_heads_qkv">
            <a:extLst>
              <a:ext uri="{FF2B5EF4-FFF2-40B4-BE49-F238E27FC236}">
                <a16:creationId xmlns:a16="http://schemas.microsoft.com/office/drawing/2014/main" id="{FAE47333-9D7A-8FE4-CB97-F77A0DB3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40" y="1261065"/>
            <a:ext cx="7777438" cy="459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AC2E1A-82BD-C93B-9A4F-A29D22CC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902" y="1474973"/>
            <a:ext cx="3837120" cy="45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Многоголовое внимание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A674E-1759-81F1-7D2F-76ABFAEB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03" y="1048808"/>
            <a:ext cx="9199890" cy="553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5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Многоголовое внимание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A674E-1759-81F1-7D2F-76ABFAEB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03" y="1048808"/>
            <a:ext cx="9199890" cy="553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49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Многоголовое внимание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5309B9-0CBD-0F87-E1C5-C9A73304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46" y="1384783"/>
            <a:ext cx="4875381" cy="496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9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Многоголовое внимание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E8CBF76-F714-32CC-9AF3-0658C24A9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485900"/>
            <a:ext cx="39814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85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B3855-48E5-D902-740D-B7B6B1EA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Позиционное кодирование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509E330-F4F1-7CC5-2954-6DC66326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15" y="1261705"/>
            <a:ext cx="9497438" cy="523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282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B3855-48E5-D902-740D-B7B6B1EA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номер?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D8BB16-5B76-CCA5-FD12-AD7A6206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709" y="1657755"/>
            <a:ext cx="6572250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3C708-8711-D1B2-FC6B-A0411E42ECA8}"/>
              </a:ext>
            </a:extLst>
          </p:cNvPr>
          <p:cNvSpPr txBox="1"/>
          <p:nvPr/>
        </p:nvSpPr>
        <p:spPr>
          <a:xfrm>
            <a:off x="511114" y="2052536"/>
            <a:ext cx="46484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Montserrat" panose="00000500000000000000" pitchFamily="2" charset="-52"/>
              </a:rPr>
              <a:t>Слишком большой вес в памяти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Montserrat" panose="00000500000000000000" pitchFamily="2" charset="-52"/>
              </a:rPr>
              <a:t>Слишком влияет на обучение при большом словаре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Montserrat" panose="00000500000000000000" pitchFamily="2" charset="-52"/>
              </a:rPr>
              <a:t>Длина должна не влиять на расстояние</a:t>
            </a:r>
          </a:p>
        </p:txBody>
      </p:sp>
    </p:spTree>
    <p:extLst>
      <p:ext uri="{BB962C8B-B14F-4D97-AF65-F5344CB8AC3E}">
        <p14:creationId xmlns:p14="http://schemas.microsoft.com/office/powerpoint/2010/main" val="2309951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B3855-48E5-D902-740D-B7B6B1EA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Гармоническое разложение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17118E-FC13-478F-45F8-8E9F1479E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20" y="2112828"/>
            <a:ext cx="5829300" cy="10953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7B98AF-141D-D589-0099-636EAEF67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580" y="2112828"/>
            <a:ext cx="2162175" cy="97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4439D8-EF26-AE9D-030F-654496CCC50C}"/>
              </a:ext>
            </a:extLst>
          </p:cNvPr>
          <p:cNvSpPr txBox="1"/>
          <p:nvPr/>
        </p:nvSpPr>
        <p:spPr>
          <a:xfrm>
            <a:off x="5967918" y="5994950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https://kazemnejad.com/blog/transformer_architecture_positional_encoding/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CD3935-7C09-4DC6-5F81-FA5EF9CC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162" y="3558588"/>
            <a:ext cx="42576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B3855-48E5-D902-740D-B7B6B1EA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Гармоническое разложение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FE849D6-3A6C-D4C6-EF3D-DBE4F372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217782"/>
            <a:ext cx="89154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307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B3855-48E5-D902-740D-B7B6B1EA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 кодирования</a:t>
            </a:r>
          </a:p>
        </p:txBody>
      </p:sp>
      <p:pic>
        <p:nvPicPr>
          <p:cNvPr id="13314" name="Picture 2" descr="transformer_positional_encoding_example">
            <a:extLst>
              <a:ext uri="{FF2B5EF4-FFF2-40B4-BE49-F238E27FC236}">
                <a16:creationId xmlns:a16="http://schemas.microsoft.com/office/drawing/2014/main" id="{6E4043F5-F98B-E8C2-8D4F-F0D595D21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047875"/>
            <a:ext cx="99441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81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1DAD6-EA7A-3878-AC2E-554804BB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 что если учитывать все контексты?</a:t>
            </a:r>
          </a:p>
        </p:txBody>
      </p:sp>
      <p:pic>
        <p:nvPicPr>
          <p:cNvPr id="5" name="seq2seq_7">
            <a:hlinkClick r:id="" action="ppaction://media"/>
            <a:extLst>
              <a:ext uri="{FF2B5EF4-FFF2-40B4-BE49-F238E27FC236}">
                <a16:creationId xmlns:a16="http://schemas.microsoft.com/office/drawing/2014/main" id="{E0B1AEA0-7B2F-D092-4C80-A5283D78B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593" y="882321"/>
            <a:ext cx="10282813" cy="4509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B17A2-5B84-1DBB-9FEB-026F06D6AADA}"/>
              </a:ext>
            </a:extLst>
          </p:cNvPr>
          <p:cNvSpPr txBox="1"/>
          <p:nvPr/>
        </p:nvSpPr>
        <p:spPr>
          <a:xfrm>
            <a:off x="5987388" y="5998866"/>
            <a:ext cx="609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https://jalammar.github.io/visualizing-neural-machine-translation-mechanics-of-seq2seq-models-with-attention/</a:t>
            </a:r>
          </a:p>
        </p:txBody>
      </p:sp>
    </p:spTree>
    <p:extLst>
      <p:ext uri="{BB962C8B-B14F-4D97-AF65-F5344CB8AC3E}">
        <p14:creationId xmlns:p14="http://schemas.microsoft.com/office/powerpoint/2010/main" val="6500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B3855-48E5-D902-740D-B7B6B1EA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Проброс градиента и нормализация</a:t>
            </a:r>
          </a:p>
        </p:txBody>
      </p:sp>
      <p:pic>
        <p:nvPicPr>
          <p:cNvPr id="14338" name="Picture 2" descr="transformer_resideual_layer_norm_2">
            <a:extLst>
              <a:ext uri="{FF2B5EF4-FFF2-40B4-BE49-F238E27FC236}">
                <a16:creationId xmlns:a16="http://schemas.microsoft.com/office/drawing/2014/main" id="{D4E85041-5A1E-CF24-3F61-FD3EFC31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584" y="1116273"/>
            <a:ext cx="5304006" cy="496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20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B3855-48E5-D902-740D-B7B6B1EA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9513537-A05C-3ADE-DE5A-105CD2EAC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313633"/>
            <a:ext cx="9125828" cy="518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66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B3855-48E5-D902-740D-B7B6B1EA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</a:t>
            </a:r>
          </a:p>
        </p:txBody>
      </p:sp>
      <p:pic>
        <p:nvPicPr>
          <p:cNvPr id="17410" name="Picture 2" descr="Что такое трансформеры? (машинное обучение)">
            <a:extLst>
              <a:ext uri="{FF2B5EF4-FFF2-40B4-BE49-F238E27FC236}">
                <a16:creationId xmlns:a16="http://schemas.microsoft.com/office/drawing/2014/main" id="{1F70CD61-AD66-32FD-FD09-5DBB8E3C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0"/>
            <a:ext cx="4922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D5CC0B-256E-1449-74B8-FC1FE11E69EC}"/>
              </a:ext>
            </a:extLst>
          </p:cNvPr>
          <p:cNvSpPr/>
          <p:nvPr/>
        </p:nvSpPr>
        <p:spPr>
          <a:xfrm>
            <a:off x="6284068" y="3064213"/>
            <a:ext cx="710119" cy="437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878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B3855-48E5-D902-740D-B7B6B1EA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D8ABE4-CF77-4DB6-DD04-99B3DB64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97" y="1332690"/>
            <a:ext cx="9150422" cy="50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80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B3855-48E5-D902-740D-B7B6B1EA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FCBD4-904B-7BE2-5AFF-56386EE1440D}"/>
              </a:ext>
            </a:extLst>
          </p:cNvPr>
          <p:cNvSpPr txBox="1"/>
          <p:nvPr/>
        </p:nvSpPr>
        <p:spPr>
          <a:xfrm>
            <a:off x="1181910" y="2084431"/>
            <a:ext cx="103064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https://jalammar.github.io/visualizing-neural-machine-translation-mechanics-of-seq2seq-models-with-attention/</a:t>
            </a:r>
            <a:endParaRPr lang="ru-RU" dirty="0"/>
          </a:p>
          <a:p>
            <a:endParaRPr lang="ru-RU" dirty="0"/>
          </a:p>
          <a:p>
            <a:r>
              <a:rPr lang="en-US" dirty="0">
                <a:hlinkClick r:id="rId3"/>
              </a:rPr>
              <a:t>https://jalammar.github.io/illustrated-transformer/</a:t>
            </a:r>
            <a:endParaRPr lang="ru-RU" dirty="0"/>
          </a:p>
          <a:p>
            <a:endParaRPr lang="ru-RU" dirty="0"/>
          </a:p>
          <a:p>
            <a:r>
              <a:rPr lang="en-US" dirty="0">
                <a:hlinkClick r:id="rId4"/>
              </a:rPr>
              <a:t>https://habr.com/ru/articles/486358/</a:t>
            </a:r>
            <a:endParaRPr lang="ru-RU" dirty="0"/>
          </a:p>
          <a:p>
            <a:endParaRPr lang="ru-RU" dirty="0"/>
          </a:p>
          <a:p>
            <a:r>
              <a:rPr lang="en-US" dirty="0">
                <a:hlinkClick r:id="rId5"/>
              </a:rPr>
              <a:t>https://kazemnejad.com/blog/transformer_architecture_positional_encoding/</a:t>
            </a:r>
            <a:endParaRPr lang="ru-RU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9738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D7D4270-3123-458E-88F5-C1569F6C22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2936041" cy="1277273"/>
          </a:xfrm>
        </p:spPr>
        <p:txBody>
          <a:bodyPr/>
          <a:lstStyle/>
          <a:p>
            <a:r>
              <a:rPr lang="ru-RU" dirty="0"/>
              <a:t>Удачи!</a:t>
            </a:r>
          </a:p>
          <a:p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403861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1DAD6-EA7A-3878-AC2E-554804BB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Получается «внимание»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17A2-5B84-1DBB-9FEB-026F06D6AADA}"/>
              </a:ext>
            </a:extLst>
          </p:cNvPr>
          <p:cNvSpPr txBox="1"/>
          <p:nvPr/>
        </p:nvSpPr>
        <p:spPr>
          <a:xfrm>
            <a:off x="5987388" y="5998866"/>
            <a:ext cx="609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https://jalammar.github.io/visualizing-neural-machine-translation-mechanics-of-seq2seq-models-with-attention/</a:t>
            </a:r>
          </a:p>
        </p:txBody>
      </p:sp>
      <p:pic>
        <p:nvPicPr>
          <p:cNvPr id="3" name="attention_tensor_dance">
            <a:hlinkClick r:id="" action="ppaction://media"/>
            <a:extLst>
              <a:ext uri="{FF2B5EF4-FFF2-40B4-BE49-F238E27FC236}">
                <a16:creationId xmlns:a16="http://schemas.microsoft.com/office/drawing/2014/main" id="{90733979-F8CC-004A-B45A-79CA99D5C5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296" y="1024892"/>
            <a:ext cx="8263407" cy="45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3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6DAC8-AE25-49FA-C6B5-9CD6BF19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Трансформеры</a:t>
            </a:r>
          </a:p>
        </p:txBody>
      </p:sp>
      <p:pic>
        <p:nvPicPr>
          <p:cNvPr id="2050" name="Picture 2" descr="Что такое трансформеры? (машинное обучение)">
            <a:extLst>
              <a:ext uri="{FF2B5EF4-FFF2-40B4-BE49-F238E27FC236}">
                <a16:creationId xmlns:a16="http://schemas.microsoft.com/office/drawing/2014/main" id="{B425AE0A-0105-74C4-EE2A-372599DD1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648" y="764893"/>
            <a:ext cx="4290647" cy="59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4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1DAD6-EA7A-3878-AC2E-554804BB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Трансформер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EB4E56-4B14-B5E7-5625-C6416EC0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07" y="1920151"/>
            <a:ext cx="6110085" cy="39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1C8F11-FA68-4C0A-3BD4-80F29A86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092" y="2974313"/>
            <a:ext cx="4989633" cy="158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09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D7DD2-EFC1-4C24-A814-F60657C2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кодировщика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DA2871-2640-E9C9-65BE-9ACE82CE8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63" y="1300627"/>
            <a:ext cx="8549473" cy="51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2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10DCA-7AF1-1B66-F65E-8755E0B8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Самовнимание</a:t>
            </a:r>
            <a:endParaRPr lang="ru-RU" dirty="0"/>
          </a:p>
        </p:txBody>
      </p:sp>
      <p:pic>
        <p:nvPicPr>
          <p:cNvPr id="4098" name="Picture 2" descr="transformer_self-attention_visualization">
            <a:extLst>
              <a:ext uri="{FF2B5EF4-FFF2-40B4-BE49-F238E27FC236}">
                <a16:creationId xmlns:a16="http://schemas.microsoft.com/office/drawing/2014/main" id="{50FE050E-D32E-3670-D180-84976E54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773" y="2145376"/>
            <a:ext cx="41624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8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0187-6289-6382-8E87-CD1DDD16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ru-RU" dirty="0" err="1"/>
              <a:t>самовнимание</a:t>
            </a:r>
            <a:r>
              <a:rPr lang="ru-RU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FA558B0-832C-834B-7C04-B68DAB0C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241099"/>
            <a:ext cx="83343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575735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5329</TotalTime>
  <Words>222</Words>
  <Application>Microsoft Office PowerPoint</Application>
  <PresentationFormat>Широкоэкранный</PresentationFormat>
  <Paragraphs>51</Paragraphs>
  <Slides>35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9" baseType="lpstr">
      <vt:lpstr>Calibri</vt:lpstr>
      <vt:lpstr>Arial</vt:lpstr>
      <vt:lpstr>Montserrat</vt:lpstr>
      <vt:lpstr>Шаблон МИФИ</vt:lpstr>
      <vt:lpstr>Презентация PowerPoint</vt:lpstr>
      <vt:lpstr>Как работает классический RNN seq-2-seq</vt:lpstr>
      <vt:lpstr>Но что если учитывать все контексты?</vt:lpstr>
      <vt:lpstr>Получается «внимание»</vt:lpstr>
      <vt:lpstr>Трансформеры</vt:lpstr>
      <vt:lpstr>Трансформер</vt:lpstr>
      <vt:lpstr>Работа кодировщика</vt:lpstr>
      <vt:lpstr>Самовнимание</vt:lpstr>
      <vt:lpstr>Как работает самовнимание?</vt:lpstr>
      <vt:lpstr>Как работает самовнимание?</vt:lpstr>
      <vt:lpstr>Матричная операция</vt:lpstr>
      <vt:lpstr>Итог</vt:lpstr>
      <vt:lpstr>Как это работает параллельно?</vt:lpstr>
      <vt:lpstr>Как это работает параллельно?</vt:lpstr>
      <vt:lpstr>Как это работает параллельно?</vt:lpstr>
      <vt:lpstr>Как это работает параллельно?</vt:lpstr>
      <vt:lpstr>Как это работает параллельно?</vt:lpstr>
      <vt:lpstr>Как это работает параллельно?</vt:lpstr>
      <vt:lpstr>Как это работает параллельно?</vt:lpstr>
      <vt:lpstr>Многоголовое внимание</vt:lpstr>
      <vt:lpstr>Многоголовое внимание</vt:lpstr>
      <vt:lpstr>Многоголовое внимание</vt:lpstr>
      <vt:lpstr>Многоголовое внимание</vt:lpstr>
      <vt:lpstr>Многоголовое внимание</vt:lpstr>
      <vt:lpstr>Позиционное кодирование</vt:lpstr>
      <vt:lpstr>Почему не номер?</vt:lpstr>
      <vt:lpstr>Гармоническое разложение</vt:lpstr>
      <vt:lpstr>Гармоническое разложение</vt:lpstr>
      <vt:lpstr>Итог кодирования</vt:lpstr>
      <vt:lpstr>Проброс градиента и нормализация</vt:lpstr>
      <vt:lpstr>Итого</vt:lpstr>
      <vt:lpstr>Итого</vt:lpstr>
      <vt:lpstr>Итого</vt:lpstr>
      <vt:lpstr>Источники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Алексей Егоров</cp:lastModifiedBy>
  <cp:revision>58</cp:revision>
  <dcterms:created xsi:type="dcterms:W3CDTF">2020-05-28T16:18:16Z</dcterms:created>
  <dcterms:modified xsi:type="dcterms:W3CDTF">2024-03-30T15:00:47Z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